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6" r:id="rId3"/>
    <p:sldId id="257" r:id="rId4"/>
    <p:sldId id="260" r:id="rId5"/>
    <p:sldId id="258" r:id="rId6"/>
    <p:sldId id="267" r:id="rId7"/>
    <p:sldId id="266" r:id="rId8"/>
    <p:sldId id="268" r:id="rId9"/>
    <p:sldId id="269" r:id="rId10"/>
    <p:sldId id="270" r:id="rId11"/>
    <p:sldId id="271" r:id="rId12"/>
    <p:sldId id="272" r:id="rId13"/>
    <p:sldId id="273"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94653" autoAdjust="0"/>
  </p:normalViewPr>
  <p:slideViewPr>
    <p:cSldViewPr snapToGrid="0" snapToObjects="1">
      <p:cViewPr varScale="1">
        <p:scale>
          <a:sx n="64" d="100"/>
          <a:sy n="64" d="100"/>
        </p:scale>
        <p:origin x="-6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EB812B0-89C0-A943-9288-1F9940E3C6B4}"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325983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B812B0-89C0-A943-9288-1F9940E3C6B4}"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241197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B812B0-89C0-A943-9288-1F9940E3C6B4}"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81182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EB812B0-89C0-A943-9288-1F9940E3C6B4}"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318411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EB812B0-89C0-A943-9288-1F9940E3C6B4}"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230046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EB812B0-89C0-A943-9288-1F9940E3C6B4}" type="datetimeFigureOut">
              <a:rPr lang="en-US" smtClean="0"/>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164932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EB812B0-89C0-A943-9288-1F9940E3C6B4}" type="datetimeFigureOut">
              <a:rPr lang="en-US" smtClean="0"/>
              <a:t>6/16/2013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225028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EB812B0-89C0-A943-9288-1F9940E3C6B4}" type="datetimeFigureOut">
              <a:rPr lang="en-US" smtClean="0"/>
              <a:t>6/16/2013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285044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812B0-89C0-A943-9288-1F9940E3C6B4}" type="datetimeFigureOut">
              <a:rPr lang="en-US" smtClean="0"/>
              <a:t>6/16/2013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199590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B812B0-89C0-A943-9288-1F9940E3C6B4}" type="datetimeFigureOut">
              <a:rPr lang="en-US" smtClean="0"/>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28400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EB812B0-89C0-A943-9288-1F9940E3C6B4}" type="datetimeFigureOut">
              <a:rPr lang="en-US" smtClean="0"/>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0BF08-C74E-C849-8C81-82DA3613CD11}" type="slidenum">
              <a:rPr lang="en-US" smtClean="0"/>
              <a:t>‹#›</a:t>
            </a:fld>
            <a:endParaRPr lang="en-US"/>
          </a:p>
        </p:txBody>
      </p:sp>
    </p:spTree>
    <p:extLst>
      <p:ext uri="{BB962C8B-B14F-4D97-AF65-F5344CB8AC3E}">
        <p14:creationId xmlns:p14="http://schemas.microsoft.com/office/powerpoint/2010/main" val="395638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812B0-89C0-A943-9288-1F9940E3C6B4}" type="datetimeFigureOut">
              <a:rPr lang="en-US" smtClean="0"/>
              <a:t>6/16/2013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0BF08-C74E-C849-8C81-82DA3613CD11}" type="slidenum">
              <a:rPr lang="en-US" smtClean="0"/>
              <a:t>‹#›</a:t>
            </a:fld>
            <a:endParaRPr lang="en-US"/>
          </a:p>
        </p:txBody>
      </p:sp>
    </p:spTree>
    <p:extLst>
      <p:ext uri="{BB962C8B-B14F-4D97-AF65-F5344CB8AC3E}">
        <p14:creationId xmlns:p14="http://schemas.microsoft.com/office/powerpoint/2010/main" val="239555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5" Type="http://schemas.openxmlformats.org/officeDocument/2006/relationships/hyperlink" Target="http://www.biblegateway.com/passage/?search=John+6&amp;version=NIV#fen-NIV-26289c" TargetMode="External"/><Relationship Id="rId4" Type="http://schemas.openxmlformats.org/officeDocument/2006/relationships/hyperlink" Target="http://www.biblegateway.com/passage/?search=John+6&amp;version=NIV#fen-NIV-26277b" TargetMode="Externa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5" Type="http://schemas.openxmlformats.org/officeDocument/2006/relationships/hyperlink" Target="http://www.biblegateway.com/passage/?search=John+6&amp;version=NIV#fen-NIV-26289c" TargetMode="External"/><Relationship Id="rId4" Type="http://schemas.openxmlformats.org/officeDocument/2006/relationships/hyperlink" Target="http://www.biblegateway.com/passage/?search=John+6&amp;version=NIV#fen-NIV-26277b" TargetMode="Externa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5" Type="http://schemas.openxmlformats.org/officeDocument/2006/relationships/hyperlink" Target="http://www.biblegateway.com/passage/?search=John+6&amp;version=NIV#fen-NIV-26289c" TargetMode="External"/><Relationship Id="rId4" Type="http://schemas.openxmlformats.org/officeDocument/2006/relationships/hyperlink" Target="http://www.biblegateway.com/passage/?search=John+6&amp;version=NIV#fen-NIV-26277b"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5" Type="http://schemas.openxmlformats.org/officeDocument/2006/relationships/hyperlink" Target="http://www.biblegateway.com/passage/?search=John+6&amp;version=NIV#fen-NIV-26289c" TargetMode="External"/><Relationship Id="rId4" Type="http://schemas.openxmlformats.org/officeDocument/2006/relationships/hyperlink" Target="http://www.biblegateway.com/passage/?search=John+6&amp;version=NIV#fen-NIV-26277b"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5" Type="http://schemas.openxmlformats.org/officeDocument/2006/relationships/hyperlink" Target="http://www.biblegateway.com/passage/?search=John+6&amp;version=NIV#fen-NIV-26289c" TargetMode="External"/><Relationship Id="rId4" Type="http://schemas.openxmlformats.org/officeDocument/2006/relationships/hyperlink" Target="http://www.biblegateway.com/passage/?search=John+6&amp;version=NIV#fen-NIV-26277b"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5" Type="http://schemas.openxmlformats.org/officeDocument/2006/relationships/hyperlink" Target="http://www.biblegateway.com/passage/?search=John+6&amp;version=NIV#fen-NIV-26289c" TargetMode="External"/><Relationship Id="rId4" Type="http://schemas.openxmlformats.org/officeDocument/2006/relationships/hyperlink" Target="http://www.biblegateway.com/passage/?search=John+6&amp;version=NIV#fen-NIV-26277b"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biblegateway.com/passage/?search=John+6&amp;version=NIV#fen-NIV-26265a" TargetMode="External"/><Relationship Id="rId7" Type="http://schemas.openxmlformats.org/officeDocument/2006/relationships/hyperlink" Target="http://www.biblegateway.com/passage/?search=John+6&amp;version=NIV#fen-NIV-26321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biblegateway.com/passage/?search=John+6&amp;version=NIV#fen-NIV-26303d" TargetMode="External"/><Relationship Id="rId11" Type="http://schemas.openxmlformats.org/officeDocument/2006/relationships/image" Target="../media/image6.png"/><Relationship Id="rId5" Type="http://schemas.openxmlformats.org/officeDocument/2006/relationships/hyperlink" Target="http://www.biblegateway.com/passage/?search=John+6&amp;version=NIV#fen-NIV-26289c" TargetMode="External"/><Relationship Id="rId10" Type="http://schemas.openxmlformats.org/officeDocument/2006/relationships/image" Target="../media/image5.png"/><Relationship Id="rId4" Type="http://schemas.openxmlformats.org/officeDocument/2006/relationships/hyperlink" Target="http://www.biblegateway.com/passage/?search=John+6&amp;version=NIV#fen-NIV-26277b"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John's Gospel ppn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118132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cxnSp>
        <p:nvCxnSpPr>
          <p:cNvPr id="15" name="Straight Arrow Connector 14"/>
          <p:cNvCxnSpPr/>
          <p:nvPr/>
        </p:nvCxnSpPr>
        <p:spPr>
          <a:xfrm>
            <a:off x="1800364" y="216330"/>
            <a:ext cx="2574939"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514868" y="216330"/>
            <a:ext cx="2449331"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8"/>
          <a:stretch>
            <a:fillRect/>
          </a:stretch>
        </p:blipFill>
        <p:spPr>
          <a:xfrm rot="813037">
            <a:off x="457309" y="2517976"/>
            <a:ext cx="2024204" cy="1147049"/>
          </a:xfrm>
          <a:prstGeom prst="rect">
            <a:avLst/>
          </a:prstGeom>
        </p:spPr>
      </p:pic>
      <p:pic>
        <p:nvPicPr>
          <p:cNvPr id="8" name="Picture 7"/>
          <p:cNvPicPr>
            <a:picLocks noChangeAspect="1"/>
          </p:cNvPicPr>
          <p:nvPr/>
        </p:nvPicPr>
        <p:blipFill>
          <a:blip r:embed="rId9"/>
          <a:stretch>
            <a:fillRect/>
          </a:stretch>
        </p:blipFill>
        <p:spPr>
          <a:xfrm>
            <a:off x="3613267" y="5191912"/>
            <a:ext cx="1666088" cy="1666088"/>
          </a:xfrm>
          <a:prstGeom prst="rect">
            <a:avLst/>
          </a:prstGeom>
        </p:spPr>
      </p:pic>
      <p:sp>
        <p:nvSpPr>
          <p:cNvPr id="10" name="TextBox 9"/>
          <p:cNvSpPr txBox="1"/>
          <p:nvPr/>
        </p:nvSpPr>
        <p:spPr>
          <a:xfrm>
            <a:off x="3065147" y="2861786"/>
            <a:ext cx="4065577" cy="73866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t>“Lord, to whom shall we go?” </a:t>
            </a:r>
            <a:r>
              <a:rPr lang="en-US" dirty="0" smtClean="0"/>
              <a:t>verse 68</a:t>
            </a:r>
            <a:endParaRPr lang="en-US" dirty="0"/>
          </a:p>
        </p:txBody>
      </p:sp>
    </p:spTree>
    <p:extLst>
      <p:ext uri="{BB962C8B-B14F-4D97-AF65-F5344CB8AC3E}">
        <p14:creationId xmlns:p14="http://schemas.microsoft.com/office/powerpoint/2010/main" val="354913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cxnSp>
        <p:nvCxnSpPr>
          <p:cNvPr id="15" name="Straight Arrow Connector 14"/>
          <p:cNvCxnSpPr/>
          <p:nvPr/>
        </p:nvCxnSpPr>
        <p:spPr>
          <a:xfrm>
            <a:off x="1800364" y="216330"/>
            <a:ext cx="2574939"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514868" y="216330"/>
            <a:ext cx="2449331"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8"/>
          <a:stretch>
            <a:fillRect/>
          </a:stretch>
        </p:blipFill>
        <p:spPr>
          <a:xfrm rot="813037">
            <a:off x="457309" y="2517976"/>
            <a:ext cx="2024204" cy="1147049"/>
          </a:xfrm>
          <a:prstGeom prst="rect">
            <a:avLst/>
          </a:prstGeom>
        </p:spPr>
      </p:pic>
      <p:pic>
        <p:nvPicPr>
          <p:cNvPr id="8" name="Picture 7"/>
          <p:cNvPicPr>
            <a:picLocks noChangeAspect="1"/>
          </p:cNvPicPr>
          <p:nvPr/>
        </p:nvPicPr>
        <p:blipFill>
          <a:blip r:embed="rId9"/>
          <a:stretch>
            <a:fillRect/>
          </a:stretch>
        </p:blipFill>
        <p:spPr>
          <a:xfrm>
            <a:off x="3613267" y="5191912"/>
            <a:ext cx="1666088" cy="1666088"/>
          </a:xfrm>
          <a:prstGeom prst="rect">
            <a:avLst/>
          </a:prstGeom>
        </p:spPr>
      </p:pic>
      <p:sp>
        <p:nvSpPr>
          <p:cNvPr id="10" name="TextBox 9"/>
          <p:cNvSpPr txBox="1"/>
          <p:nvPr/>
        </p:nvSpPr>
        <p:spPr>
          <a:xfrm>
            <a:off x="3065147" y="2861786"/>
            <a:ext cx="4065577" cy="147732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t>“Whom have I in heaven but you?  And earth has nothing I desire besides you.”</a:t>
            </a:r>
          </a:p>
          <a:p>
            <a:r>
              <a:rPr lang="en-US" dirty="0" smtClean="0"/>
              <a:t>Psalm 73:25</a:t>
            </a:r>
            <a:endParaRPr lang="en-US" dirty="0"/>
          </a:p>
        </p:txBody>
      </p:sp>
    </p:spTree>
    <p:extLst>
      <p:ext uri="{BB962C8B-B14F-4D97-AF65-F5344CB8AC3E}">
        <p14:creationId xmlns:p14="http://schemas.microsoft.com/office/powerpoint/2010/main" val="2320888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cxnSp>
        <p:nvCxnSpPr>
          <p:cNvPr id="15" name="Straight Arrow Connector 14"/>
          <p:cNvCxnSpPr/>
          <p:nvPr/>
        </p:nvCxnSpPr>
        <p:spPr>
          <a:xfrm>
            <a:off x="1800364" y="216330"/>
            <a:ext cx="2574939"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514868" y="216330"/>
            <a:ext cx="2449331"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8"/>
          <a:stretch>
            <a:fillRect/>
          </a:stretch>
        </p:blipFill>
        <p:spPr>
          <a:xfrm rot="813037">
            <a:off x="457309" y="2517976"/>
            <a:ext cx="2024204" cy="1147049"/>
          </a:xfrm>
          <a:prstGeom prst="rect">
            <a:avLst/>
          </a:prstGeom>
        </p:spPr>
      </p:pic>
      <p:pic>
        <p:nvPicPr>
          <p:cNvPr id="8" name="Picture 7"/>
          <p:cNvPicPr>
            <a:picLocks noChangeAspect="1"/>
          </p:cNvPicPr>
          <p:nvPr/>
        </p:nvPicPr>
        <p:blipFill>
          <a:blip r:embed="rId9"/>
          <a:stretch>
            <a:fillRect/>
          </a:stretch>
        </p:blipFill>
        <p:spPr>
          <a:xfrm>
            <a:off x="3613267" y="5191912"/>
            <a:ext cx="1666088" cy="1666088"/>
          </a:xfrm>
          <a:prstGeom prst="rect">
            <a:avLst/>
          </a:prstGeom>
        </p:spPr>
      </p:pic>
      <p:sp>
        <p:nvSpPr>
          <p:cNvPr id="10" name="TextBox 9"/>
          <p:cNvSpPr txBox="1"/>
          <p:nvPr/>
        </p:nvSpPr>
        <p:spPr>
          <a:xfrm>
            <a:off x="3065147" y="2861786"/>
            <a:ext cx="4065577" cy="110799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t>“Live in me.  Make your home in me just as I do in you.”</a:t>
            </a:r>
          </a:p>
          <a:p>
            <a:r>
              <a:rPr lang="en-US" dirty="0"/>
              <a:t>J</a:t>
            </a:r>
            <a:r>
              <a:rPr lang="en-US" dirty="0" smtClean="0"/>
              <a:t>ohn 15:4</a:t>
            </a:r>
            <a:endParaRPr lang="en-US" dirty="0"/>
          </a:p>
        </p:txBody>
      </p:sp>
    </p:spTree>
    <p:extLst>
      <p:ext uri="{BB962C8B-B14F-4D97-AF65-F5344CB8AC3E}">
        <p14:creationId xmlns:p14="http://schemas.microsoft.com/office/powerpoint/2010/main" val="1134645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cxnSp>
        <p:nvCxnSpPr>
          <p:cNvPr id="15" name="Straight Arrow Connector 14"/>
          <p:cNvCxnSpPr/>
          <p:nvPr/>
        </p:nvCxnSpPr>
        <p:spPr>
          <a:xfrm flipH="1" flipV="1">
            <a:off x="1912015" y="216331"/>
            <a:ext cx="2512135" cy="59525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4424150" y="216332"/>
            <a:ext cx="2484224" cy="59525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8"/>
          <a:stretch>
            <a:fillRect/>
          </a:stretch>
        </p:blipFill>
        <p:spPr>
          <a:xfrm rot="18386407">
            <a:off x="457309" y="2517976"/>
            <a:ext cx="2024204" cy="1147049"/>
          </a:xfrm>
          <a:prstGeom prst="rect">
            <a:avLst/>
          </a:prstGeom>
        </p:spPr>
      </p:pic>
      <p:pic>
        <p:nvPicPr>
          <p:cNvPr id="8" name="Picture 7"/>
          <p:cNvPicPr>
            <a:picLocks noChangeAspect="1"/>
          </p:cNvPicPr>
          <p:nvPr/>
        </p:nvPicPr>
        <p:blipFill>
          <a:blip r:embed="rId9"/>
          <a:stretch>
            <a:fillRect/>
          </a:stretch>
        </p:blipFill>
        <p:spPr>
          <a:xfrm>
            <a:off x="3613267" y="5191912"/>
            <a:ext cx="1666088" cy="1666088"/>
          </a:xfrm>
          <a:prstGeom prst="rect">
            <a:avLst/>
          </a:prstGeom>
        </p:spPr>
      </p:pic>
    </p:spTree>
    <p:extLst>
      <p:ext uri="{BB962C8B-B14F-4D97-AF65-F5344CB8AC3E}">
        <p14:creationId xmlns:p14="http://schemas.microsoft.com/office/powerpoint/2010/main" val="4103021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cxnSp>
        <p:nvCxnSpPr>
          <p:cNvPr id="15" name="Straight Arrow Connector 14"/>
          <p:cNvCxnSpPr/>
          <p:nvPr/>
        </p:nvCxnSpPr>
        <p:spPr>
          <a:xfrm flipH="1" flipV="1">
            <a:off x="1591019" y="216331"/>
            <a:ext cx="2840109" cy="59525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4431128" y="216331"/>
            <a:ext cx="2588896"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8"/>
          <a:stretch>
            <a:fillRect/>
          </a:stretch>
        </p:blipFill>
        <p:spPr>
          <a:xfrm rot="18897431">
            <a:off x="457309" y="2517976"/>
            <a:ext cx="2024204" cy="1147049"/>
          </a:xfrm>
          <a:prstGeom prst="rect">
            <a:avLst/>
          </a:prstGeom>
        </p:spPr>
      </p:pic>
      <p:pic>
        <p:nvPicPr>
          <p:cNvPr id="8" name="Picture 7"/>
          <p:cNvPicPr>
            <a:picLocks noChangeAspect="1"/>
          </p:cNvPicPr>
          <p:nvPr/>
        </p:nvPicPr>
        <p:blipFill>
          <a:blip r:embed="rId9"/>
          <a:stretch>
            <a:fillRect/>
          </a:stretch>
        </p:blipFill>
        <p:spPr>
          <a:xfrm>
            <a:off x="3613267" y="5191912"/>
            <a:ext cx="1666088" cy="1666088"/>
          </a:xfrm>
          <a:prstGeom prst="rect">
            <a:avLst/>
          </a:prstGeom>
        </p:spPr>
      </p:pic>
      <p:sp>
        <p:nvSpPr>
          <p:cNvPr id="10" name="TextBox 9"/>
          <p:cNvSpPr txBox="1"/>
          <p:nvPr/>
        </p:nvSpPr>
        <p:spPr>
          <a:xfrm>
            <a:off x="3065147" y="2861786"/>
            <a:ext cx="4065577" cy="221599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t>“Now to him who is able to do immeasurably more than all we ask or imagine, according to his power that is at work within us …”</a:t>
            </a:r>
          </a:p>
          <a:p>
            <a:r>
              <a:rPr lang="en-US" dirty="0" smtClean="0"/>
              <a:t>Ephesians 3:20</a:t>
            </a:r>
            <a:endParaRPr lang="en-US" dirty="0"/>
          </a:p>
        </p:txBody>
      </p:sp>
    </p:spTree>
    <p:extLst>
      <p:ext uri="{BB962C8B-B14F-4D97-AF65-F5344CB8AC3E}">
        <p14:creationId xmlns:p14="http://schemas.microsoft.com/office/powerpoint/2010/main" val="2265149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366113" y="-49117"/>
            <a:ext cx="11818261" cy="6907117"/>
          </a:xfrm>
          <a:prstGeom prst="rect">
            <a:avLst/>
          </a:prstGeom>
        </p:spPr>
      </p:pic>
      <p:pic>
        <p:nvPicPr>
          <p:cNvPr id="16" name="Picture 15"/>
          <p:cNvPicPr>
            <a:picLocks noChangeAspect="1"/>
          </p:cNvPicPr>
          <p:nvPr/>
        </p:nvPicPr>
        <p:blipFill>
          <a:blip r:embed="rId3"/>
          <a:stretch>
            <a:fillRect/>
          </a:stretch>
        </p:blipFill>
        <p:spPr>
          <a:xfrm rot="21021773">
            <a:off x="-99037" y="2436904"/>
            <a:ext cx="7620000" cy="4318000"/>
          </a:xfrm>
          <a:prstGeom prst="rect">
            <a:avLst/>
          </a:prstGeom>
        </p:spPr>
      </p:pic>
      <p:sp>
        <p:nvSpPr>
          <p:cNvPr id="17" name="TextBox 16"/>
          <p:cNvSpPr txBox="1"/>
          <p:nvPr/>
        </p:nvSpPr>
        <p:spPr>
          <a:xfrm>
            <a:off x="258192" y="655968"/>
            <a:ext cx="8506371"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John Chapter 6:</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“Written so that you might believe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7938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pic>
        <p:nvPicPr>
          <p:cNvPr id="24" name="Picture 23"/>
          <p:cNvPicPr>
            <a:picLocks noChangeAspect="1"/>
          </p:cNvPicPr>
          <p:nvPr/>
        </p:nvPicPr>
        <p:blipFill>
          <a:blip r:embed="rId8"/>
          <a:stretch>
            <a:fillRect/>
          </a:stretch>
        </p:blipFill>
        <p:spPr>
          <a:xfrm rot="21021773">
            <a:off x="3157627" y="1556900"/>
            <a:ext cx="2024204" cy="1147049"/>
          </a:xfrm>
          <a:prstGeom prst="rect">
            <a:avLst/>
          </a:prstGeom>
        </p:spPr>
      </p:pic>
      <p:sp>
        <p:nvSpPr>
          <p:cNvPr id="5" name="TextBox 4"/>
          <p:cNvSpPr txBox="1"/>
          <p:nvPr/>
        </p:nvSpPr>
        <p:spPr>
          <a:xfrm>
            <a:off x="2805218" y="3747388"/>
            <a:ext cx="3335557"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t>“The Jewish Passover was near” </a:t>
            </a:r>
            <a:r>
              <a:rPr lang="en-US" sz="2000" dirty="0" smtClean="0"/>
              <a:t>(verse 4)</a:t>
            </a:r>
            <a:endParaRPr lang="en-US" sz="2000" dirty="0"/>
          </a:p>
        </p:txBody>
      </p:sp>
    </p:spTree>
    <p:extLst>
      <p:ext uri="{BB962C8B-B14F-4D97-AF65-F5344CB8AC3E}">
        <p14:creationId xmlns:p14="http://schemas.microsoft.com/office/powerpoint/2010/main" val="4712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alphaModFix amt="83000"/>
          </a:blip>
          <a:stretch>
            <a:fillRect/>
          </a:stretch>
        </p:blipFill>
        <p:spPr>
          <a:xfrm>
            <a:off x="-1366113" y="-49117"/>
            <a:ext cx="11818261" cy="6907117"/>
          </a:xfrm>
          <a:prstGeom prst="rect">
            <a:avLst/>
          </a:prstGeom>
        </p:spPr>
      </p:pic>
      <p:sp>
        <p:nvSpPr>
          <p:cNvPr id="13" name="TextBox 12"/>
          <p:cNvSpPr txBox="1"/>
          <p:nvPr/>
        </p:nvSpPr>
        <p:spPr>
          <a:xfrm>
            <a:off x="2352770" y="148466"/>
            <a:ext cx="5020389" cy="6709534"/>
          </a:xfrm>
          <a:prstGeom prst="rect">
            <a:avLst/>
          </a:prstGeom>
          <a:noFill/>
        </p:spPr>
        <p:txBody>
          <a:bodyPr wrap="square" rtlCol="0">
            <a:spAutoFit/>
          </a:bodyPr>
          <a:lstStyle/>
          <a:p>
            <a:r>
              <a:rPr lang="en-AU" sz="600" b="1" dirty="0"/>
              <a:t>John </a:t>
            </a:r>
            <a:r>
              <a:rPr lang="en-AU" sz="600" b="1" dirty="0" smtClean="0"/>
              <a:t>6   </a:t>
            </a:r>
            <a:r>
              <a:rPr lang="en-AU" sz="600" dirty="0" smtClean="0"/>
              <a:t>New </a:t>
            </a:r>
            <a:r>
              <a:rPr lang="en-AU" sz="600" dirty="0"/>
              <a:t>International Version (NIV)</a:t>
            </a:r>
          </a:p>
          <a:p>
            <a:r>
              <a:rPr lang="en-AU" sz="600" b="1" dirty="0"/>
              <a:t>Jesus Feeds the Five Thousand</a:t>
            </a:r>
            <a:endParaRPr lang="en-AU" sz="600" dirty="0"/>
          </a:p>
          <a:p>
            <a:r>
              <a:rPr lang="en-AU" sz="600" b="1" dirty="0"/>
              <a:t>6 </a:t>
            </a:r>
            <a:r>
              <a:rPr lang="en-AU" sz="600" dirty="0"/>
              <a:t>Some time after this, Jesus crossed to the far shore of the Sea of Galilee (that is, the Sea of Tiberias), </a:t>
            </a:r>
            <a:r>
              <a:rPr lang="en-AU" sz="600" b="1" baseline="30000" dirty="0"/>
              <a:t>2 </a:t>
            </a:r>
            <a:r>
              <a:rPr lang="en-AU" sz="600" dirty="0"/>
              <a:t>and a great crowd of people followed him because they saw the signs he had performed by healing the sick. </a:t>
            </a:r>
            <a:r>
              <a:rPr lang="en-AU" sz="600" b="1" baseline="30000" dirty="0"/>
              <a:t>3 </a:t>
            </a:r>
            <a:r>
              <a:rPr lang="en-AU" sz="600" dirty="0"/>
              <a:t>Then Jesus went up on a mountainside and sat down with his disciples. </a:t>
            </a:r>
            <a:r>
              <a:rPr lang="en-AU" sz="600" b="1" baseline="30000" dirty="0"/>
              <a:t>4 </a:t>
            </a:r>
            <a:r>
              <a:rPr lang="en-AU" sz="600" dirty="0"/>
              <a:t>The Jewish Passover Festival was near.</a:t>
            </a:r>
          </a:p>
          <a:p>
            <a:r>
              <a:rPr lang="en-AU" sz="600" b="1" baseline="30000" dirty="0"/>
              <a:t>5 </a:t>
            </a:r>
            <a:r>
              <a:rPr lang="en-AU" sz="600" dirty="0"/>
              <a:t>When Jesus looked up and saw a great crowd coming toward him, he said to Philip, “Where shall we buy bread for these people to eat?” </a:t>
            </a:r>
            <a:r>
              <a:rPr lang="en-AU" sz="600" b="1" baseline="30000" dirty="0"/>
              <a:t>6 </a:t>
            </a:r>
            <a:r>
              <a:rPr lang="en-AU" sz="600" dirty="0"/>
              <a:t>He asked this only to test him, for he already had in mind what he was going to do.</a:t>
            </a:r>
          </a:p>
          <a:p>
            <a:r>
              <a:rPr lang="en-AU" sz="600" b="1" baseline="30000" dirty="0"/>
              <a:t>7 </a:t>
            </a:r>
            <a:r>
              <a:rPr lang="en-AU" sz="600" dirty="0"/>
              <a:t>Philip answered him, “It would take more than half a year’s wages</a:t>
            </a:r>
            <a:r>
              <a:rPr lang="en-AU" sz="600" b="1" baseline="30000" dirty="0"/>
              <a:t>[</a:t>
            </a:r>
            <a:r>
              <a:rPr lang="en-AU" sz="600" b="1" baseline="30000" dirty="0">
                <a:hlinkClick r:id="rId3" tooltip="See footnote a"/>
              </a:rPr>
              <a:t>a</a:t>
            </a:r>
            <a:r>
              <a:rPr lang="en-AU" sz="600" b="1" baseline="30000" dirty="0"/>
              <a:t>]</a:t>
            </a:r>
            <a:r>
              <a:rPr lang="en-AU" sz="600" dirty="0"/>
              <a:t> to buy enough bread for each one to have a bite!”</a:t>
            </a:r>
          </a:p>
          <a:p>
            <a:r>
              <a:rPr lang="en-AU" sz="600" b="1" baseline="30000" dirty="0"/>
              <a:t>8 </a:t>
            </a:r>
            <a:r>
              <a:rPr lang="en-AU" sz="600" dirty="0"/>
              <a:t>Another of his disciples, Andrew, Simon Peter’s brother, spoke up, </a:t>
            </a:r>
            <a:r>
              <a:rPr lang="en-AU" sz="600" b="1" baseline="30000" dirty="0"/>
              <a:t>9 </a:t>
            </a:r>
            <a:r>
              <a:rPr lang="en-AU" sz="600" dirty="0"/>
              <a:t>“Here is a boy with five small barley loaves and two small fish, but how far will they go among so many?”</a:t>
            </a:r>
          </a:p>
          <a:p>
            <a:r>
              <a:rPr lang="en-AU" sz="600" b="1" baseline="30000" dirty="0"/>
              <a:t>10 </a:t>
            </a:r>
            <a:r>
              <a:rPr lang="en-AU" sz="600" dirty="0"/>
              <a:t>Jesus said, “Have the people sit down.” There was plenty of grass in that place, and they sat down (about five thousand men were there). </a:t>
            </a:r>
            <a:r>
              <a:rPr lang="en-AU" sz="600" b="1" baseline="30000" dirty="0"/>
              <a:t>11 </a:t>
            </a:r>
            <a:r>
              <a:rPr lang="en-AU" sz="600" dirty="0"/>
              <a:t>Jesus then took the loaves, gave thanks, and distributed to those who were seated as much as they wanted. He did the same with the fish.</a:t>
            </a:r>
          </a:p>
          <a:p>
            <a:r>
              <a:rPr lang="en-AU" sz="600" b="1" baseline="30000" dirty="0"/>
              <a:t>12 </a:t>
            </a:r>
            <a:r>
              <a:rPr lang="en-AU" sz="600" dirty="0"/>
              <a:t>When they had all had enough to eat, he said to his disciples, “Gather the pieces that are left over. Let nothing be wasted.” </a:t>
            </a:r>
            <a:r>
              <a:rPr lang="en-AU" sz="600" b="1" baseline="30000" dirty="0"/>
              <a:t>13 </a:t>
            </a:r>
            <a:r>
              <a:rPr lang="en-AU" sz="600" dirty="0"/>
              <a:t>So they gathered them and filled twelve baskets with the pieces of the five barley loaves left over by those who had eaten.</a:t>
            </a:r>
          </a:p>
          <a:p>
            <a:r>
              <a:rPr lang="en-AU" sz="600" b="1" baseline="30000" dirty="0"/>
              <a:t>14 </a:t>
            </a:r>
            <a:r>
              <a:rPr lang="en-AU" sz="600" dirty="0"/>
              <a:t>After the people saw the sign Jesus performed, they began to say, “Surely this is the Prophet who is to come into the world.” </a:t>
            </a:r>
            <a:r>
              <a:rPr lang="en-AU" sz="600" b="1" baseline="30000" dirty="0"/>
              <a:t>15 </a:t>
            </a:r>
            <a:r>
              <a:rPr lang="en-AU" sz="600" dirty="0"/>
              <a:t>Jesus, knowing that they intended to come and make him king by force, withdrew again to a mountain by himself.</a:t>
            </a:r>
          </a:p>
          <a:p>
            <a:r>
              <a:rPr lang="en-AU" sz="600" b="1" dirty="0"/>
              <a:t>Jesus Walks on the Water</a:t>
            </a:r>
            <a:endParaRPr lang="en-AU" sz="600" dirty="0"/>
          </a:p>
          <a:p>
            <a:r>
              <a:rPr lang="en-AU" sz="600" b="1" baseline="30000" dirty="0"/>
              <a:t>16 </a:t>
            </a:r>
            <a:r>
              <a:rPr lang="en-AU" sz="600" dirty="0"/>
              <a:t>When evening came, his disciples went down to the lake, </a:t>
            </a:r>
            <a:r>
              <a:rPr lang="en-AU" sz="600" b="1" baseline="30000" dirty="0"/>
              <a:t>17 </a:t>
            </a:r>
            <a:r>
              <a:rPr lang="en-AU" sz="600" dirty="0"/>
              <a:t>where they got into a boat and set off across the lake for Capernaum. By now it was dark, and Jesus had not yet joined them. </a:t>
            </a:r>
            <a:r>
              <a:rPr lang="en-AU" sz="600" b="1" baseline="30000" dirty="0"/>
              <a:t>18 </a:t>
            </a:r>
            <a:r>
              <a:rPr lang="en-AU" sz="600" dirty="0"/>
              <a:t>A strong wind was blowing and the waters grew rough. </a:t>
            </a:r>
            <a:r>
              <a:rPr lang="en-AU" sz="600" b="1" baseline="30000" dirty="0"/>
              <a:t>19 </a:t>
            </a:r>
            <a:r>
              <a:rPr lang="en-AU" sz="600" dirty="0"/>
              <a:t>When they had rowed about three or four miles,</a:t>
            </a:r>
            <a:r>
              <a:rPr lang="en-AU" sz="600" b="1" baseline="30000" dirty="0"/>
              <a:t>[</a:t>
            </a:r>
            <a:r>
              <a:rPr lang="en-AU" sz="600" b="1" baseline="30000" dirty="0">
                <a:hlinkClick r:id="rId4" tooltip="See footnote b"/>
              </a:rPr>
              <a:t>b</a:t>
            </a:r>
            <a:r>
              <a:rPr lang="en-AU" sz="600" b="1" baseline="30000" dirty="0"/>
              <a:t>]</a:t>
            </a:r>
            <a:r>
              <a:rPr lang="en-AU" sz="600" dirty="0"/>
              <a:t> they saw Jesus approaching the boat, walking on the water; and they were frightened. </a:t>
            </a:r>
            <a:r>
              <a:rPr lang="en-AU" sz="600" b="1" baseline="30000" dirty="0"/>
              <a:t>20 </a:t>
            </a:r>
            <a:r>
              <a:rPr lang="en-AU" sz="600" dirty="0"/>
              <a:t>But he said to them, “It is I; don’t be afraid.” </a:t>
            </a:r>
            <a:r>
              <a:rPr lang="en-AU" sz="600" b="1" baseline="30000" dirty="0"/>
              <a:t>21 </a:t>
            </a:r>
            <a:r>
              <a:rPr lang="en-AU" sz="600" dirty="0"/>
              <a:t>Then they were willing to take him into the boat, and immediately the boat reached the shore where they were heading.</a:t>
            </a:r>
          </a:p>
          <a:p>
            <a:r>
              <a:rPr lang="en-AU" sz="600" b="1" baseline="30000" dirty="0"/>
              <a:t>22 </a:t>
            </a:r>
            <a:r>
              <a:rPr lang="en-AU" sz="600" dirty="0"/>
              <a:t>The next day the crowd that had stayed on the opposite shore of the lake realized that only one boat had been there, and that Jesus had not entered it with his disciples, but that they had gone away alone. </a:t>
            </a:r>
            <a:r>
              <a:rPr lang="en-AU" sz="600" b="1" baseline="30000" dirty="0"/>
              <a:t>23 </a:t>
            </a:r>
            <a:r>
              <a:rPr lang="en-AU" sz="600" dirty="0"/>
              <a:t>Then some boats from Tiberias landed near the place where the people had eaten the bread after the Lord had given thanks. </a:t>
            </a:r>
            <a:r>
              <a:rPr lang="en-AU" sz="600" b="1" baseline="30000" dirty="0"/>
              <a:t>24 </a:t>
            </a:r>
            <a:r>
              <a:rPr lang="en-AU" sz="600" dirty="0"/>
              <a:t>Once the crowd realized that neither Jesus nor his disciples were there, they got into the boats and went to Capernaum in search of Jesus.</a:t>
            </a:r>
          </a:p>
          <a:p>
            <a:r>
              <a:rPr lang="en-AU" sz="600" b="1" dirty="0"/>
              <a:t>Jesus the Bread of Life</a:t>
            </a:r>
            <a:endParaRPr lang="en-AU" sz="600" dirty="0"/>
          </a:p>
          <a:p>
            <a:r>
              <a:rPr lang="en-AU" sz="600" b="1" baseline="30000" dirty="0"/>
              <a:t>25 </a:t>
            </a:r>
            <a:r>
              <a:rPr lang="en-AU" sz="600" dirty="0"/>
              <a:t>When they found him on the other side of the lake, they asked him, “Rabbi, when did you get here?”</a:t>
            </a:r>
          </a:p>
          <a:p>
            <a:r>
              <a:rPr lang="en-AU" sz="600" b="1" baseline="30000" dirty="0"/>
              <a:t>26 </a:t>
            </a:r>
            <a:r>
              <a:rPr lang="en-AU" sz="600" dirty="0"/>
              <a:t>Jesus answered, “Very truly I tell you, you are looking for me, not because you saw the signs I performed but because you ate the loaves and had your fill. </a:t>
            </a:r>
            <a:r>
              <a:rPr lang="en-AU" sz="600" b="1" baseline="30000" dirty="0"/>
              <a:t>27 </a:t>
            </a:r>
            <a:r>
              <a:rPr lang="en-AU" sz="600" dirty="0"/>
              <a:t>Do not work for food that spoils, but for food that </a:t>
            </a:r>
            <a:r>
              <a:rPr lang="en-AU" sz="600" dirty="0" smtClean="0"/>
              <a:t>endures to </a:t>
            </a:r>
            <a:r>
              <a:rPr lang="en-AU" sz="600" dirty="0"/>
              <a:t>eternal life, which the Son of Man will give you. For on him God the Father has placed his seal of approval.”</a:t>
            </a:r>
          </a:p>
          <a:p>
            <a:r>
              <a:rPr lang="en-AU" sz="600" b="1" baseline="30000" dirty="0"/>
              <a:t>28 </a:t>
            </a:r>
            <a:r>
              <a:rPr lang="en-AU" sz="600" dirty="0"/>
              <a:t>Then they asked him, “What must we do to do the works God requires?”</a:t>
            </a:r>
          </a:p>
          <a:p>
            <a:r>
              <a:rPr lang="en-AU" sz="600" b="1" baseline="30000" dirty="0"/>
              <a:t>29 </a:t>
            </a:r>
            <a:r>
              <a:rPr lang="en-AU" sz="600" dirty="0"/>
              <a:t>Jesus answered, “The work of God is this: to believe in the one he has sent.”</a:t>
            </a:r>
          </a:p>
          <a:p>
            <a:r>
              <a:rPr lang="en-AU" sz="600" b="1" baseline="30000" dirty="0"/>
              <a:t>30 </a:t>
            </a:r>
            <a:r>
              <a:rPr lang="en-AU" sz="600" dirty="0"/>
              <a:t>So they asked him, “What sign then will you give that we may see it and believe you? What will you do?</a:t>
            </a:r>
            <a:r>
              <a:rPr lang="en-AU" sz="600" b="1" baseline="30000" dirty="0"/>
              <a:t>31 </a:t>
            </a:r>
            <a:r>
              <a:rPr lang="en-AU" sz="600" dirty="0"/>
              <a:t>Our ancestors ate the manna in the wilderness; as it is written: ‘He gave them bread from heaven to eat.’</a:t>
            </a:r>
            <a:r>
              <a:rPr lang="en-AU" sz="600" b="1" baseline="30000" dirty="0"/>
              <a:t>[</a:t>
            </a:r>
            <a:r>
              <a:rPr lang="en-AU" sz="600" b="1" baseline="30000" dirty="0">
                <a:hlinkClick r:id="rId5" tooltip="See footnote c"/>
              </a:rPr>
              <a:t>c</a:t>
            </a:r>
            <a:r>
              <a:rPr lang="en-AU" sz="600" b="1" baseline="30000" dirty="0"/>
              <a:t>]</a:t>
            </a:r>
            <a:r>
              <a:rPr lang="en-AU" sz="600" dirty="0"/>
              <a:t>”</a:t>
            </a:r>
          </a:p>
          <a:p>
            <a:r>
              <a:rPr lang="en-AU" sz="600" b="1" baseline="30000" dirty="0"/>
              <a:t>32 </a:t>
            </a:r>
            <a:r>
              <a:rPr lang="en-AU" sz="600" dirty="0"/>
              <a:t>Jesus said to them, “Very truly I tell you, it is not Moses who has given you the bread from heaven, but it is my Father who gives you the true bread from heaven. </a:t>
            </a:r>
            <a:r>
              <a:rPr lang="en-AU" sz="600" b="1" baseline="30000" dirty="0"/>
              <a:t>33 </a:t>
            </a:r>
            <a:r>
              <a:rPr lang="en-AU" sz="600" dirty="0"/>
              <a:t>For the bread of God is the bread that comes down from heaven and gives life to the world.”</a:t>
            </a:r>
          </a:p>
          <a:p>
            <a:r>
              <a:rPr lang="en-AU" sz="600" b="1" baseline="30000" dirty="0"/>
              <a:t>34 </a:t>
            </a:r>
            <a:r>
              <a:rPr lang="en-AU" sz="600" dirty="0"/>
              <a:t>“Sir,” they said, “always give us this bread.”</a:t>
            </a:r>
          </a:p>
          <a:p>
            <a:r>
              <a:rPr lang="en-AU" sz="600" b="1" baseline="30000" dirty="0"/>
              <a:t>35 </a:t>
            </a:r>
            <a:r>
              <a:rPr lang="en-AU" sz="600" dirty="0"/>
              <a:t>Then Jesus declared, “I am the bread of life. Whoever comes to me will never go hungry, and whoever believes in me will never be thirsty. </a:t>
            </a:r>
            <a:r>
              <a:rPr lang="en-AU" sz="600" b="1" baseline="30000" dirty="0"/>
              <a:t>36 </a:t>
            </a:r>
            <a:r>
              <a:rPr lang="en-AU" sz="600" dirty="0"/>
              <a:t>But as I told you, you have seen me and still you do not believe. </a:t>
            </a:r>
            <a:r>
              <a:rPr lang="en-AU" sz="600" b="1" baseline="30000" dirty="0"/>
              <a:t>37 </a:t>
            </a:r>
            <a:r>
              <a:rPr lang="en-AU" sz="600" dirty="0"/>
              <a:t>All those the Father gives me will come to me, and whoever comes to me I will never drive away. </a:t>
            </a:r>
            <a:r>
              <a:rPr lang="en-AU" sz="600" b="1" baseline="30000" dirty="0"/>
              <a:t>38 </a:t>
            </a:r>
            <a:r>
              <a:rPr lang="en-AU" sz="600" dirty="0"/>
              <a:t>For I have come down from heaven not to do my will but to do the will of him who sent me. </a:t>
            </a:r>
            <a:r>
              <a:rPr lang="en-AU" sz="600" b="1" baseline="30000" dirty="0"/>
              <a:t>39 </a:t>
            </a:r>
            <a:r>
              <a:rPr lang="en-AU" sz="600" dirty="0"/>
              <a:t>And this is the will of him who sent me, that I shall lose none of all those he has given me, but raise them up at the last day. </a:t>
            </a:r>
            <a:r>
              <a:rPr lang="en-AU" sz="600" b="1" baseline="30000" dirty="0"/>
              <a:t>40 </a:t>
            </a:r>
            <a:r>
              <a:rPr lang="en-AU" sz="600" dirty="0"/>
              <a:t>For my Father’s will is that everyone who looks to the Son and believes in him shall have eternal life, and I will raise them up at the last day.”</a:t>
            </a:r>
          </a:p>
          <a:p>
            <a:r>
              <a:rPr lang="en-AU" sz="600" b="1" baseline="30000" dirty="0"/>
              <a:t>41 </a:t>
            </a:r>
            <a:r>
              <a:rPr lang="en-AU" sz="600" dirty="0"/>
              <a:t>At this the Jews there began to grumble about him because he said, “I am the bread that came down from heaven.” </a:t>
            </a:r>
            <a:r>
              <a:rPr lang="en-AU" sz="600" b="1" baseline="30000" dirty="0"/>
              <a:t>42 </a:t>
            </a:r>
            <a:r>
              <a:rPr lang="en-AU" sz="600" dirty="0"/>
              <a:t>They said, “Is this not Jesus, the son of Joseph, whose father and mother we know? How can he now say, ‘I came down from heaven’?”</a:t>
            </a:r>
          </a:p>
          <a:p>
            <a:r>
              <a:rPr lang="en-AU" sz="600" b="1" baseline="30000" dirty="0"/>
              <a:t>43 </a:t>
            </a:r>
            <a:r>
              <a:rPr lang="en-AU" sz="600" dirty="0"/>
              <a:t>“Stop grumbling among yourselves,” Jesus answered. </a:t>
            </a:r>
            <a:r>
              <a:rPr lang="en-AU" sz="600" b="1" baseline="30000" dirty="0"/>
              <a:t>44 </a:t>
            </a:r>
            <a:r>
              <a:rPr lang="en-AU" sz="600" dirty="0"/>
              <a:t>“No one can come to me unless the Father who sent me draws them, and I will raise them up at the last day. </a:t>
            </a:r>
            <a:r>
              <a:rPr lang="en-AU" sz="600" b="1" baseline="30000" dirty="0"/>
              <a:t>45 </a:t>
            </a:r>
            <a:r>
              <a:rPr lang="en-AU" sz="600" dirty="0"/>
              <a:t>It is written in the Prophets: ‘They will all be taught by God.’</a:t>
            </a:r>
            <a:r>
              <a:rPr lang="en-AU" sz="600" b="1" baseline="30000" dirty="0"/>
              <a:t>[</a:t>
            </a:r>
            <a:r>
              <a:rPr lang="en-AU" sz="600" b="1" baseline="30000" dirty="0">
                <a:hlinkClick r:id="rId6" tooltip="See footnote d"/>
              </a:rPr>
              <a:t>d</a:t>
            </a:r>
            <a:r>
              <a:rPr lang="en-AU" sz="600" b="1" baseline="30000" dirty="0"/>
              <a:t>]</a:t>
            </a:r>
            <a:r>
              <a:rPr lang="en-AU" sz="600" dirty="0"/>
              <a:t> Everyone who has heard the Father and learned from him comes to me. </a:t>
            </a:r>
            <a:r>
              <a:rPr lang="en-AU" sz="600" b="1" baseline="30000" dirty="0"/>
              <a:t>46 </a:t>
            </a:r>
            <a:r>
              <a:rPr lang="en-AU" sz="600" dirty="0"/>
              <a:t>No one has seen the Father except the one who is from God; only he has seen the Father. </a:t>
            </a:r>
            <a:r>
              <a:rPr lang="en-AU" sz="600" b="1" baseline="30000" dirty="0"/>
              <a:t>47 </a:t>
            </a:r>
            <a:r>
              <a:rPr lang="en-AU" sz="600" dirty="0"/>
              <a:t>Very truly I tell you, the one who believes has eternal life. </a:t>
            </a:r>
            <a:r>
              <a:rPr lang="en-AU" sz="600" b="1" baseline="30000" dirty="0"/>
              <a:t>48 </a:t>
            </a:r>
            <a:r>
              <a:rPr lang="en-AU" sz="600" dirty="0"/>
              <a:t>I am the bread of life. </a:t>
            </a:r>
            <a:r>
              <a:rPr lang="en-AU" sz="600" b="1" baseline="30000" dirty="0"/>
              <a:t>49 </a:t>
            </a:r>
            <a:r>
              <a:rPr lang="en-AU" sz="600" dirty="0"/>
              <a:t>Your ancestors ate the manna in the wilderness, yet they died. </a:t>
            </a:r>
            <a:r>
              <a:rPr lang="en-AU" sz="600" b="1" baseline="30000" dirty="0"/>
              <a:t>50 </a:t>
            </a:r>
            <a:r>
              <a:rPr lang="en-AU" sz="600" dirty="0"/>
              <a:t>But here is the bread that comes down from heaven, which anyone may eat and not die. </a:t>
            </a:r>
            <a:r>
              <a:rPr lang="en-AU" sz="600" b="1" baseline="30000" dirty="0"/>
              <a:t>51 </a:t>
            </a:r>
            <a:r>
              <a:rPr lang="en-AU" sz="600" dirty="0"/>
              <a:t>I am the living bread that came down from heaven. Whoever eats this bread will live forever. This bread is my flesh, which I will give for the life of the world.”</a:t>
            </a:r>
          </a:p>
          <a:p>
            <a:r>
              <a:rPr lang="en-AU" sz="600" b="1" baseline="30000" dirty="0"/>
              <a:t>52 </a:t>
            </a:r>
            <a:r>
              <a:rPr lang="en-AU" sz="600" dirty="0"/>
              <a:t>Then the Jews began to argue sharply among themselves, “How can this man give us his flesh to eat?”</a:t>
            </a:r>
          </a:p>
          <a:p>
            <a:r>
              <a:rPr lang="en-AU" sz="600" b="1" baseline="30000" dirty="0"/>
              <a:t>53 </a:t>
            </a:r>
            <a:r>
              <a:rPr lang="en-AU" sz="600" dirty="0"/>
              <a:t>Jesus said to them, “Very truly I tell you, unless you eat the flesh of the Son of Man and drink his blood, you have no life in you. </a:t>
            </a:r>
            <a:r>
              <a:rPr lang="en-AU" sz="600" b="1" baseline="30000" dirty="0"/>
              <a:t>54 </a:t>
            </a:r>
            <a:r>
              <a:rPr lang="en-AU" sz="600" dirty="0"/>
              <a:t>Whoever eats my flesh and drinks my blood has eternal life, and I will raise them up at the last day. </a:t>
            </a:r>
            <a:r>
              <a:rPr lang="en-AU" sz="600" b="1" baseline="30000" dirty="0"/>
              <a:t>55 </a:t>
            </a:r>
            <a:r>
              <a:rPr lang="en-AU" sz="600" dirty="0"/>
              <a:t>For my flesh is real food and my blood is real drink. </a:t>
            </a:r>
            <a:r>
              <a:rPr lang="en-AU" sz="600" b="1" baseline="30000" dirty="0"/>
              <a:t>56 </a:t>
            </a:r>
            <a:r>
              <a:rPr lang="en-AU" sz="600" dirty="0"/>
              <a:t>Whoever eats my flesh and drinks my blood remains in me, and I in them. </a:t>
            </a:r>
            <a:r>
              <a:rPr lang="en-AU" sz="600" b="1" baseline="30000" dirty="0"/>
              <a:t>57 </a:t>
            </a:r>
            <a:r>
              <a:rPr lang="en-AU" sz="600" dirty="0"/>
              <a:t>Just as the living Father sent me and I live because of the Father, so the one who feeds on me will live because of me. </a:t>
            </a:r>
            <a:r>
              <a:rPr lang="en-AU" sz="600" b="1" baseline="30000" dirty="0"/>
              <a:t>58 </a:t>
            </a:r>
            <a:r>
              <a:rPr lang="en-AU" sz="600" dirty="0"/>
              <a:t>This is the bread that came down from heaven. Your ancestors ate manna and died, but whoever feeds on this bread will live forever.” </a:t>
            </a:r>
            <a:r>
              <a:rPr lang="en-AU" sz="600" b="1" baseline="30000" dirty="0"/>
              <a:t>59 </a:t>
            </a:r>
            <a:r>
              <a:rPr lang="en-AU" sz="600" dirty="0"/>
              <a:t>He said this while teaching in the synagogue in Capernaum.</a:t>
            </a:r>
          </a:p>
          <a:p>
            <a:r>
              <a:rPr lang="en-AU" sz="600" b="1" dirty="0"/>
              <a:t>Many Disciples Desert Jesus</a:t>
            </a:r>
            <a:endParaRPr lang="en-AU" sz="600" dirty="0"/>
          </a:p>
          <a:p>
            <a:r>
              <a:rPr lang="en-AU" sz="600" b="1" baseline="30000" dirty="0"/>
              <a:t>60 </a:t>
            </a:r>
            <a:r>
              <a:rPr lang="en-AU" sz="600" dirty="0"/>
              <a:t>On hearing it, many of his disciples said, “This is a hard teaching. Who can accept it?”</a:t>
            </a:r>
          </a:p>
          <a:p>
            <a:r>
              <a:rPr lang="en-AU" sz="600" b="1" baseline="30000" dirty="0"/>
              <a:t>61 </a:t>
            </a:r>
            <a:r>
              <a:rPr lang="en-AU" sz="600" dirty="0"/>
              <a:t>Aware that his disciples were grumbling about this, Jesus said to them, “Does this offend you? </a:t>
            </a:r>
            <a:r>
              <a:rPr lang="en-AU" sz="600" b="1" baseline="30000" dirty="0"/>
              <a:t>62 </a:t>
            </a:r>
            <a:r>
              <a:rPr lang="en-AU" sz="600" dirty="0"/>
              <a:t>Then what if you see the Son of Man ascend to where he was before! </a:t>
            </a:r>
            <a:r>
              <a:rPr lang="en-AU" sz="600" b="1" baseline="30000" dirty="0"/>
              <a:t>63 </a:t>
            </a:r>
            <a:r>
              <a:rPr lang="en-AU" sz="600" dirty="0"/>
              <a:t>The Spirit gives life; the flesh counts for nothing. The words I have spoken to you—they are full of the Spirit</a:t>
            </a:r>
            <a:r>
              <a:rPr lang="en-AU" sz="600" b="1" baseline="30000" dirty="0"/>
              <a:t>[</a:t>
            </a:r>
            <a:r>
              <a:rPr lang="en-AU" sz="600" b="1" baseline="30000" dirty="0">
                <a:hlinkClick r:id="rId7" tooltip="See footnote e"/>
              </a:rPr>
              <a:t>e</a:t>
            </a:r>
            <a:r>
              <a:rPr lang="en-AU" sz="600" b="1" baseline="30000" dirty="0"/>
              <a:t>]</a:t>
            </a:r>
            <a:r>
              <a:rPr lang="en-AU" sz="600" dirty="0"/>
              <a:t> and life. </a:t>
            </a:r>
            <a:r>
              <a:rPr lang="en-AU" sz="600" b="1" baseline="30000" dirty="0"/>
              <a:t>64 </a:t>
            </a:r>
            <a:r>
              <a:rPr lang="en-AU" sz="600" dirty="0"/>
              <a:t>Yet there are some of you who do not believe.” For Jesus had known from the beginning which of them did not believe and who would betray him.</a:t>
            </a:r>
            <a:r>
              <a:rPr lang="en-AU" sz="600" b="1" baseline="30000" dirty="0"/>
              <a:t>65 </a:t>
            </a:r>
            <a:r>
              <a:rPr lang="en-AU" sz="600" dirty="0"/>
              <a:t>He went on to say, “This is why I told you that no one can come to me unless the Father has enabled them.”</a:t>
            </a:r>
          </a:p>
          <a:p>
            <a:r>
              <a:rPr lang="en-AU" sz="600" b="1" baseline="30000" dirty="0"/>
              <a:t>66 </a:t>
            </a:r>
            <a:r>
              <a:rPr lang="en-AU" sz="600" dirty="0"/>
              <a:t>From this time many of his disciples turned back and no longer followed him.</a:t>
            </a:r>
          </a:p>
          <a:p>
            <a:r>
              <a:rPr lang="en-AU" sz="600" b="1" baseline="30000" dirty="0"/>
              <a:t>67 </a:t>
            </a:r>
            <a:r>
              <a:rPr lang="en-AU" sz="600" dirty="0"/>
              <a:t>“You do not want to leave too, do you?” Jesus asked the Twelve.</a:t>
            </a:r>
          </a:p>
          <a:p>
            <a:r>
              <a:rPr lang="en-AU" sz="600" b="1" baseline="30000" dirty="0"/>
              <a:t>68 </a:t>
            </a:r>
            <a:r>
              <a:rPr lang="en-AU" sz="600" dirty="0"/>
              <a:t>Simon Peter answered him, “Lord, to whom shall we go? You have the words of eternal life. </a:t>
            </a:r>
            <a:r>
              <a:rPr lang="en-AU" sz="600" b="1" baseline="30000" dirty="0"/>
              <a:t>69 </a:t>
            </a:r>
            <a:r>
              <a:rPr lang="en-AU" sz="600" dirty="0"/>
              <a:t>We have come to believe and to know that you are the Holy One of God.”</a:t>
            </a:r>
          </a:p>
          <a:p>
            <a:r>
              <a:rPr lang="en-AU" sz="600" b="1" baseline="30000" dirty="0"/>
              <a:t>70 </a:t>
            </a:r>
            <a:r>
              <a:rPr lang="en-AU" sz="600" dirty="0"/>
              <a:t>Then Jesus replied, “Have I not chosen you, the Twelve? Yet one of you is a devil!” </a:t>
            </a:r>
            <a:r>
              <a:rPr lang="en-AU" sz="600" b="1" baseline="30000" dirty="0"/>
              <a:t>71 </a:t>
            </a:r>
            <a:r>
              <a:rPr lang="en-AU" sz="600" dirty="0"/>
              <a:t>(He meant Judas, the son of Simon Iscariot, who, though one of the Twelve, was later to betray him.)</a:t>
            </a:r>
          </a:p>
          <a:p>
            <a:r>
              <a:rPr lang="en-US" sz="600" dirty="0"/>
              <a:t> </a:t>
            </a:r>
            <a:endParaRPr lang="en-AU" sz="600" dirty="0"/>
          </a:p>
          <a:p>
            <a:endParaRPr lang="en-US" sz="400" dirty="0"/>
          </a:p>
        </p:txBody>
      </p:sp>
      <p:cxnSp>
        <p:nvCxnSpPr>
          <p:cNvPr id="15" name="Straight Arrow Connector 14"/>
          <p:cNvCxnSpPr/>
          <p:nvPr/>
        </p:nvCxnSpPr>
        <p:spPr>
          <a:xfrm>
            <a:off x="1800364" y="216330"/>
            <a:ext cx="2574939"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514868" y="216330"/>
            <a:ext cx="2449331" cy="59525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8"/>
          <a:stretch>
            <a:fillRect/>
          </a:stretch>
        </p:blipFill>
        <p:spPr>
          <a:xfrm rot="21021773">
            <a:off x="10479" y="540951"/>
            <a:ext cx="2024204" cy="1147049"/>
          </a:xfrm>
          <a:prstGeom prst="rect">
            <a:avLst/>
          </a:prstGeom>
        </p:spPr>
      </p:pic>
      <p:pic>
        <p:nvPicPr>
          <p:cNvPr id="9" name="Picture 8"/>
          <p:cNvPicPr>
            <a:picLocks noChangeAspect="1"/>
          </p:cNvPicPr>
          <p:nvPr/>
        </p:nvPicPr>
        <p:blipFill>
          <a:blip r:embed="rId9"/>
          <a:stretch>
            <a:fillRect/>
          </a:stretch>
        </p:blipFill>
        <p:spPr>
          <a:xfrm rot="20075562">
            <a:off x="2430735" y="416128"/>
            <a:ext cx="812615" cy="674470"/>
          </a:xfrm>
          <a:prstGeom prst="rect">
            <a:avLst/>
          </a:prstGeom>
        </p:spPr>
      </p:pic>
      <p:sp>
        <p:nvSpPr>
          <p:cNvPr id="5" name="TextBox 4"/>
          <p:cNvSpPr txBox="1"/>
          <p:nvPr/>
        </p:nvSpPr>
        <p:spPr>
          <a:xfrm>
            <a:off x="3084345" y="568999"/>
            <a:ext cx="175849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Jesus feeds 5000</a:t>
            </a:r>
            <a:endParaRPr lang="en-US" dirty="0"/>
          </a:p>
        </p:txBody>
      </p:sp>
      <p:pic>
        <p:nvPicPr>
          <p:cNvPr id="11" name="Picture 10"/>
          <p:cNvPicPr>
            <a:picLocks noChangeAspect="1"/>
          </p:cNvPicPr>
          <p:nvPr/>
        </p:nvPicPr>
        <p:blipFill>
          <a:blip r:embed="rId10"/>
          <a:stretch>
            <a:fillRect/>
          </a:stretch>
        </p:blipFill>
        <p:spPr>
          <a:xfrm rot="1727523">
            <a:off x="5381774" y="1574152"/>
            <a:ext cx="861010" cy="714638"/>
          </a:xfrm>
          <a:prstGeom prst="rect">
            <a:avLst/>
          </a:prstGeom>
        </p:spPr>
      </p:pic>
      <p:sp>
        <p:nvSpPr>
          <p:cNvPr id="6" name="TextBox 5"/>
          <p:cNvSpPr txBox="1"/>
          <p:nvPr/>
        </p:nvSpPr>
        <p:spPr>
          <a:xfrm>
            <a:off x="3021541" y="1751573"/>
            <a:ext cx="224135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solidFill>
                  <a:schemeClr val="bg1"/>
                </a:solidFill>
              </a:rPr>
              <a:t>Jesus walks on water</a:t>
            </a:r>
            <a:endParaRPr lang="en-US" dirty="0">
              <a:solidFill>
                <a:schemeClr val="bg1"/>
              </a:solidFill>
            </a:endParaRPr>
          </a:p>
        </p:txBody>
      </p:sp>
      <p:pic>
        <p:nvPicPr>
          <p:cNvPr id="14" name="Picture 13"/>
          <p:cNvPicPr>
            <a:picLocks noChangeAspect="1"/>
          </p:cNvPicPr>
          <p:nvPr/>
        </p:nvPicPr>
        <p:blipFill>
          <a:blip r:embed="rId11"/>
          <a:stretch>
            <a:fillRect/>
          </a:stretch>
        </p:blipFill>
        <p:spPr>
          <a:xfrm rot="1899208">
            <a:off x="5104478" y="3224009"/>
            <a:ext cx="756218" cy="627661"/>
          </a:xfrm>
          <a:prstGeom prst="rect">
            <a:avLst/>
          </a:prstGeom>
        </p:spPr>
      </p:pic>
      <p:sp>
        <p:nvSpPr>
          <p:cNvPr id="17" name="TextBox 16"/>
          <p:cNvSpPr txBox="1"/>
          <p:nvPr/>
        </p:nvSpPr>
        <p:spPr>
          <a:xfrm>
            <a:off x="3426274" y="3355156"/>
            <a:ext cx="155027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solidFill>
                  <a:schemeClr val="bg1"/>
                </a:solidFill>
              </a:rPr>
              <a:t>Bread &amp; Belief</a:t>
            </a:r>
            <a:endParaRPr lang="en-US" dirty="0">
              <a:solidFill>
                <a:schemeClr val="bg1"/>
              </a:solidFill>
            </a:endParaRPr>
          </a:p>
        </p:txBody>
      </p:sp>
    </p:spTree>
    <p:extLst>
      <p:ext uri="{BB962C8B-B14F-4D97-AF65-F5344CB8AC3E}">
        <p14:creationId xmlns:p14="http://schemas.microsoft.com/office/powerpoint/2010/main" val="39659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366113" y="-49117"/>
            <a:ext cx="11818261" cy="6907117"/>
          </a:xfrm>
          <a:prstGeom prst="rect">
            <a:avLst/>
          </a:prstGeom>
        </p:spPr>
      </p:pic>
      <p:pic>
        <p:nvPicPr>
          <p:cNvPr id="10" name="Picture 9"/>
          <p:cNvPicPr>
            <a:picLocks noChangeAspect="1"/>
          </p:cNvPicPr>
          <p:nvPr/>
        </p:nvPicPr>
        <p:blipFill>
          <a:blip r:embed="rId3"/>
          <a:stretch>
            <a:fillRect/>
          </a:stretch>
        </p:blipFill>
        <p:spPr>
          <a:xfrm rot="19608031">
            <a:off x="929005" y="294991"/>
            <a:ext cx="1670129" cy="1386207"/>
          </a:xfrm>
          <a:prstGeom prst="rect">
            <a:avLst/>
          </a:prstGeom>
        </p:spPr>
      </p:pic>
      <p:sp>
        <p:nvSpPr>
          <p:cNvPr id="13" name="TextBox 12"/>
          <p:cNvSpPr txBox="1"/>
          <p:nvPr/>
        </p:nvSpPr>
        <p:spPr>
          <a:xfrm>
            <a:off x="2560984" y="1238922"/>
            <a:ext cx="351001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smtClean="0"/>
              <a:t>Jesus feeds 5000</a:t>
            </a:r>
            <a:endParaRPr lang="en-US" sz="3600" dirty="0"/>
          </a:p>
        </p:txBody>
      </p:sp>
      <p:sp>
        <p:nvSpPr>
          <p:cNvPr id="14" name="TextBox 13"/>
          <p:cNvSpPr txBox="1"/>
          <p:nvPr/>
        </p:nvSpPr>
        <p:spPr>
          <a:xfrm>
            <a:off x="2560984" y="2214770"/>
            <a:ext cx="4647450" cy="267765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571500" indent="-571500">
              <a:buFont typeface="Arial"/>
              <a:buChar char="•"/>
            </a:pPr>
            <a:r>
              <a:rPr lang="en-US" sz="2800" dirty="0" smtClean="0"/>
              <a:t>Only miracle recorded in all 4 Gospels</a:t>
            </a:r>
          </a:p>
          <a:p>
            <a:pPr marL="571500" indent="-571500">
              <a:buFont typeface="Arial"/>
              <a:buChar char="•"/>
            </a:pPr>
            <a:r>
              <a:rPr lang="en-US" sz="2800" dirty="0" smtClean="0"/>
              <a:t>Moses – Numbers 11 &amp; Elijah 2Kings 4:42-44</a:t>
            </a:r>
          </a:p>
          <a:p>
            <a:pPr marL="571500" indent="-571500">
              <a:buFont typeface="Arial"/>
              <a:buChar char="•"/>
            </a:pPr>
            <a:r>
              <a:rPr lang="en-US" sz="2800" dirty="0" smtClean="0"/>
              <a:t>Jesus as Prophet, Priest &amp; King</a:t>
            </a:r>
            <a:endParaRPr lang="en-US" sz="3600" dirty="0"/>
          </a:p>
        </p:txBody>
      </p:sp>
    </p:spTree>
    <p:extLst>
      <p:ext uri="{BB962C8B-B14F-4D97-AF65-F5344CB8AC3E}">
        <p14:creationId xmlns:p14="http://schemas.microsoft.com/office/powerpoint/2010/main" val="4712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366113" y="-49117"/>
            <a:ext cx="11818261" cy="6907117"/>
          </a:xfrm>
          <a:prstGeom prst="rect">
            <a:avLst/>
          </a:prstGeom>
        </p:spPr>
      </p:pic>
      <p:sp>
        <p:nvSpPr>
          <p:cNvPr id="13" name="TextBox 12"/>
          <p:cNvSpPr txBox="1"/>
          <p:nvPr/>
        </p:nvSpPr>
        <p:spPr>
          <a:xfrm>
            <a:off x="2560984" y="1238922"/>
            <a:ext cx="464745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t>Jesus walks on water</a:t>
            </a:r>
            <a:endParaRPr lang="en-US" sz="3600" dirty="0"/>
          </a:p>
        </p:txBody>
      </p:sp>
      <p:sp>
        <p:nvSpPr>
          <p:cNvPr id="14" name="TextBox 13"/>
          <p:cNvSpPr txBox="1"/>
          <p:nvPr/>
        </p:nvSpPr>
        <p:spPr>
          <a:xfrm>
            <a:off x="2560984" y="2214770"/>
            <a:ext cx="4647450" cy="310854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571500" indent="-571500">
              <a:buFont typeface="Arial"/>
              <a:buChar char="•"/>
            </a:pPr>
            <a:r>
              <a:rPr lang="en-US" sz="2800" dirty="0" smtClean="0"/>
              <a:t>Echoes in Exodus story.  Moses &amp; Joshua, parting of the waters.</a:t>
            </a:r>
          </a:p>
          <a:p>
            <a:pPr marL="571500" indent="-571500">
              <a:buFont typeface="Arial"/>
              <a:buChar char="•"/>
            </a:pPr>
            <a:r>
              <a:rPr lang="en-US" sz="2800" dirty="0" smtClean="0"/>
              <a:t>Disciples at the end of their own resources. </a:t>
            </a:r>
          </a:p>
          <a:p>
            <a:pPr marL="571500" indent="-571500">
              <a:buFont typeface="Arial"/>
              <a:buChar char="•"/>
            </a:pPr>
            <a:r>
              <a:rPr lang="en-US" sz="2800" dirty="0" smtClean="0"/>
              <a:t>Jesus identifies himself as “I Am”.  </a:t>
            </a:r>
            <a:endParaRPr lang="en-US" sz="3600" dirty="0"/>
          </a:p>
        </p:txBody>
      </p:sp>
      <p:pic>
        <p:nvPicPr>
          <p:cNvPr id="8" name="Picture 7"/>
          <p:cNvPicPr>
            <a:picLocks noChangeAspect="1"/>
          </p:cNvPicPr>
          <p:nvPr/>
        </p:nvPicPr>
        <p:blipFill>
          <a:blip r:embed="rId3"/>
          <a:stretch>
            <a:fillRect/>
          </a:stretch>
        </p:blipFill>
        <p:spPr>
          <a:xfrm rot="19917896">
            <a:off x="917712" y="392065"/>
            <a:ext cx="1700418" cy="1411347"/>
          </a:xfrm>
          <a:prstGeom prst="rect">
            <a:avLst/>
          </a:prstGeom>
        </p:spPr>
      </p:pic>
    </p:spTree>
    <p:extLst>
      <p:ext uri="{BB962C8B-B14F-4D97-AF65-F5344CB8AC3E}">
        <p14:creationId xmlns:p14="http://schemas.microsoft.com/office/powerpoint/2010/main" val="10567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366113" y="-49117"/>
            <a:ext cx="11818261" cy="6907117"/>
          </a:xfrm>
          <a:prstGeom prst="rect">
            <a:avLst/>
          </a:prstGeom>
        </p:spPr>
      </p:pic>
      <p:sp>
        <p:nvSpPr>
          <p:cNvPr id="13" name="TextBox 12"/>
          <p:cNvSpPr txBox="1"/>
          <p:nvPr/>
        </p:nvSpPr>
        <p:spPr>
          <a:xfrm>
            <a:off x="2560983" y="1238922"/>
            <a:ext cx="304247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dirty="0" smtClean="0"/>
              <a:t>Bread &amp; Belief</a:t>
            </a:r>
            <a:endParaRPr lang="en-US" sz="3600" dirty="0"/>
          </a:p>
        </p:txBody>
      </p:sp>
      <p:sp>
        <p:nvSpPr>
          <p:cNvPr id="14" name="TextBox 13"/>
          <p:cNvSpPr txBox="1"/>
          <p:nvPr/>
        </p:nvSpPr>
        <p:spPr>
          <a:xfrm>
            <a:off x="2560984" y="2214770"/>
            <a:ext cx="4647450" cy="310854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571500" indent="-571500">
              <a:buFont typeface="Arial"/>
              <a:buChar char="•"/>
            </a:pPr>
            <a:r>
              <a:rPr lang="en-US" sz="2800" dirty="0" smtClean="0"/>
              <a:t>Exodus – </a:t>
            </a:r>
            <a:r>
              <a:rPr lang="en-US" sz="2800" dirty="0" smtClean="0"/>
              <a:t>God </a:t>
            </a:r>
            <a:r>
              <a:rPr lang="en-US" sz="2800" dirty="0" smtClean="0"/>
              <a:t>providing manna.</a:t>
            </a:r>
          </a:p>
          <a:p>
            <a:pPr marL="571500" indent="-571500">
              <a:buFont typeface="Arial"/>
              <a:buChar char="•"/>
            </a:pPr>
            <a:r>
              <a:rPr lang="en-US" sz="2800" dirty="0" smtClean="0"/>
              <a:t>Exodus – people grumble &amp; question.</a:t>
            </a:r>
          </a:p>
          <a:p>
            <a:pPr marL="571500" indent="-571500">
              <a:buFont typeface="Arial"/>
              <a:buChar char="•"/>
            </a:pPr>
            <a:r>
              <a:rPr lang="en-US" sz="2800" dirty="0" smtClean="0"/>
              <a:t>“What do we have to do to get what we want from God?” (verse 28)</a:t>
            </a:r>
            <a:endParaRPr lang="en-US" sz="3600" dirty="0"/>
          </a:p>
        </p:txBody>
      </p:sp>
      <p:pic>
        <p:nvPicPr>
          <p:cNvPr id="8" name="Picture 7"/>
          <p:cNvPicPr>
            <a:picLocks noChangeAspect="1"/>
          </p:cNvPicPr>
          <p:nvPr/>
        </p:nvPicPr>
        <p:blipFill>
          <a:blip r:embed="rId3"/>
          <a:stretch>
            <a:fillRect/>
          </a:stretch>
        </p:blipFill>
        <p:spPr>
          <a:xfrm rot="19352239">
            <a:off x="685800" y="459425"/>
            <a:ext cx="1635749" cy="1357672"/>
          </a:xfrm>
          <a:prstGeom prst="rect">
            <a:avLst/>
          </a:prstGeom>
        </p:spPr>
      </p:pic>
    </p:spTree>
    <p:extLst>
      <p:ext uri="{BB962C8B-B14F-4D97-AF65-F5344CB8AC3E}">
        <p14:creationId xmlns:p14="http://schemas.microsoft.com/office/powerpoint/2010/main" val="419043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366113" y="-49117"/>
            <a:ext cx="11818261" cy="6907117"/>
          </a:xfrm>
          <a:prstGeom prst="rect">
            <a:avLst/>
          </a:prstGeom>
        </p:spPr>
      </p:pic>
      <p:sp>
        <p:nvSpPr>
          <p:cNvPr id="13" name="TextBox 12"/>
          <p:cNvSpPr txBox="1"/>
          <p:nvPr/>
        </p:nvSpPr>
        <p:spPr>
          <a:xfrm>
            <a:off x="2560983" y="1238922"/>
            <a:ext cx="304247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dirty="0" smtClean="0"/>
              <a:t>Bread &amp; Belief</a:t>
            </a:r>
            <a:endParaRPr lang="en-US" sz="3600" dirty="0"/>
          </a:p>
        </p:txBody>
      </p:sp>
      <p:sp>
        <p:nvSpPr>
          <p:cNvPr id="14" name="TextBox 13"/>
          <p:cNvSpPr txBox="1"/>
          <p:nvPr/>
        </p:nvSpPr>
        <p:spPr>
          <a:xfrm>
            <a:off x="2560984" y="2214770"/>
            <a:ext cx="4647450" cy="310854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571500" indent="-571500">
              <a:buFont typeface="Arial"/>
              <a:buChar char="•"/>
            </a:pPr>
            <a:r>
              <a:rPr lang="en-US" sz="2800" dirty="0" smtClean="0"/>
              <a:t>People want the benefits of God on their own terms.</a:t>
            </a:r>
          </a:p>
          <a:p>
            <a:pPr marL="571500" indent="-571500">
              <a:buFont typeface="Arial"/>
              <a:buChar char="•"/>
            </a:pPr>
            <a:r>
              <a:rPr lang="en-US" sz="2800" dirty="0" smtClean="0"/>
              <a:t>“Sir … always give us this bread.” (Verse 34)</a:t>
            </a:r>
          </a:p>
          <a:p>
            <a:pPr marL="571500" indent="-571500">
              <a:buFont typeface="Arial"/>
              <a:buChar char="•"/>
            </a:pPr>
            <a:r>
              <a:rPr lang="en-US" sz="2800" dirty="0" smtClean="0"/>
              <a:t>Religion based on exchange economy.</a:t>
            </a:r>
          </a:p>
        </p:txBody>
      </p:sp>
      <p:pic>
        <p:nvPicPr>
          <p:cNvPr id="8" name="Picture 7"/>
          <p:cNvPicPr>
            <a:picLocks noChangeAspect="1"/>
          </p:cNvPicPr>
          <p:nvPr/>
        </p:nvPicPr>
        <p:blipFill>
          <a:blip r:embed="rId3"/>
          <a:stretch>
            <a:fillRect/>
          </a:stretch>
        </p:blipFill>
        <p:spPr>
          <a:xfrm rot="19352239">
            <a:off x="685800" y="459425"/>
            <a:ext cx="1635749" cy="1357672"/>
          </a:xfrm>
          <a:prstGeom prst="rect">
            <a:avLst/>
          </a:prstGeom>
        </p:spPr>
      </p:pic>
    </p:spTree>
    <p:extLst>
      <p:ext uri="{BB962C8B-B14F-4D97-AF65-F5344CB8AC3E}">
        <p14:creationId xmlns:p14="http://schemas.microsoft.com/office/powerpoint/2010/main" val="2994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366113" y="-49117"/>
            <a:ext cx="11818261" cy="6907117"/>
          </a:xfrm>
          <a:prstGeom prst="rect">
            <a:avLst/>
          </a:prstGeom>
        </p:spPr>
      </p:pic>
      <p:sp>
        <p:nvSpPr>
          <p:cNvPr id="13" name="TextBox 12"/>
          <p:cNvSpPr txBox="1"/>
          <p:nvPr/>
        </p:nvSpPr>
        <p:spPr>
          <a:xfrm>
            <a:off x="2560983" y="1238922"/>
            <a:ext cx="304247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dirty="0" smtClean="0"/>
              <a:t>Bread &amp; Belief</a:t>
            </a:r>
            <a:endParaRPr lang="en-US" sz="3600" dirty="0"/>
          </a:p>
        </p:txBody>
      </p:sp>
      <p:sp>
        <p:nvSpPr>
          <p:cNvPr id="14" name="TextBox 13"/>
          <p:cNvSpPr txBox="1"/>
          <p:nvPr/>
        </p:nvSpPr>
        <p:spPr>
          <a:xfrm>
            <a:off x="2560984" y="2214770"/>
            <a:ext cx="4647450" cy="37240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000" dirty="0" smtClean="0"/>
              <a:t>Luke 6:46-47  “The Message”</a:t>
            </a:r>
          </a:p>
          <a:p>
            <a:r>
              <a:rPr lang="en-US" sz="2400" dirty="0" smtClean="0"/>
              <a:t>“Why are you so polite with me, always saying ‘yes, sir’ and ‘That’s right, sir,’ but never doing a thing I tell you?  These words I speak to you are not mere additions to your life, homeowner improvements to your standard of living.  They are foundation words, words to build a life on.”</a:t>
            </a:r>
          </a:p>
        </p:txBody>
      </p:sp>
      <p:pic>
        <p:nvPicPr>
          <p:cNvPr id="8" name="Picture 7"/>
          <p:cNvPicPr>
            <a:picLocks noChangeAspect="1"/>
          </p:cNvPicPr>
          <p:nvPr/>
        </p:nvPicPr>
        <p:blipFill>
          <a:blip r:embed="rId3"/>
          <a:stretch>
            <a:fillRect/>
          </a:stretch>
        </p:blipFill>
        <p:spPr>
          <a:xfrm rot="19352239">
            <a:off x="685800" y="459425"/>
            <a:ext cx="1635749" cy="1357672"/>
          </a:xfrm>
          <a:prstGeom prst="rect">
            <a:avLst/>
          </a:prstGeom>
        </p:spPr>
      </p:pic>
    </p:spTree>
    <p:extLst>
      <p:ext uri="{BB962C8B-B14F-4D97-AF65-F5344CB8AC3E}">
        <p14:creationId xmlns:p14="http://schemas.microsoft.com/office/powerpoint/2010/main" val="20755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TotalTime>
  <Words>415</Words>
  <Application>Microsoft Office PowerPoint</Application>
  <PresentationFormat>On-screen Show (4:3)</PresentationFormat>
  <Paragraphs>263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COCWA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Watson</dc:creator>
  <cp:lastModifiedBy>Worship</cp:lastModifiedBy>
  <cp:revision>13</cp:revision>
  <dcterms:created xsi:type="dcterms:W3CDTF">2013-06-12T08:35:05Z</dcterms:created>
  <dcterms:modified xsi:type="dcterms:W3CDTF">2013-06-16T03:56:41Z</dcterms:modified>
</cp:coreProperties>
</file>